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7" r:id="rId1"/>
  </p:sldMasterIdLst>
  <p:notesMasterIdLst>
    <p:notesMasterId r:id="rId18"/>
  </p:notesMasterIdLst>
  <p:handoutMasterIdLst>
    <p:handoutMasterId r:id="rId19"/>
  </p:handoutMasterIdLst>
  <p:sldIdLst>
    <p:sldId id="4622" r:id="rId2"/>
    <p:sldId id="4681" r:id="rId3"/>
    <p:sldId id="4649" r:id="rId4"/>
    <p:sldId id="4680" r:id="rId5"/>
    <p:sldId id="4670" r:id="rId6"/>
    <p:sldId id="4672" r:id="rId7"/>
    <p:sldId id="4673" r:id="rId8"/>
    <p:sldId id="4671" r:id="rId9"/>
    <p:sldId id="4682" r:id="rId10"/>
    <p:sldId id="4674" r:id="rId11"/>
    <p:sldId id="4677" r:id="rId12"/>
    <p:sldId id="4675" r:id="rId13"/>
    <p:sldId id="4679" r:id="rId14"/>
    <p:sldId id="4676" r:id="rId15"/>
    <p:sldId id="4678" r:id="rId16"/>
    <p:sldId id="4669" r:id="rId17"/>
  </p:sldIdLst>
  <p:sldSz cx="12858750" cy="7232650"/>
  <p:notesSz cx="6858000" cy="9144000"/>
  <p:custDataLst>
    <p:tags r:id="rId2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6CA3"/>
    <a:srgbClr val="10517A"/>
    <a:srgbClr val="FFFFFF"/>
    <a:srgbClr val="19B7F4"/>
    <a:srgbClr val="4BC1DD"/>
    <a:srgbClr val="EE9167"/>
    <a:srgbClr val="C00000"/>
    <a:srgbClr val="D14E5B"/>
    <a:srgbClr val="CA8F45"/>
    <a:srgbClr val="58A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2" autoAdjust="0"/>
    <p:restoredTop sz="95768" autoAdjust="0"/>
  </p:normalViewPr>
  <p:slideViewPr>
    <p:cSldViewPr>
      <p:cViewPr varScale="1">
        <p:scale>
          <a:sx n="82" d="100"/>
          <a:sy n="82" d="100"/>
        </p:scale>
        <p:origin x="499" y="48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pPr/>
              <a:t>2019/4/11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2019/4/11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r>
              <a:rPr lang="en-US" altLang="zh-CN" dirty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948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29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167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58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982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296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48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r>
              <a:rPr lang="en-US" altLang="zh-CN"/>
              <a:t>https://liangliangtuwen.tmall.com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910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27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937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401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610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010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98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205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908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pPr/>
              <a:t>2019/4/11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288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pPr/>
              <a:t>2019/4/11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5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13" t="-1935" r="-3825" b="-122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141343" y="0"/>
            <a:ext cx="6717407" cy="7232650"/>
          </a:xfrm>
          <a:prstGeom prst="rect">
            <a:avLst/>
          </a:prstGeom>
          <a:solidFill>
            <a:srgbClr val="166C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750942" y="663997"/>
            <a:ext cx="5498208" cy="54982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6884293" y="3532813"/>
            <a:ext cx="523150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Java_2</a:t>
            </a:r>
          </a:p>
        </p:txBody>
      </p:sp>
      <p:sp>
        <p:nvSpPr>
          <p:cNvPr id="13" name="矩形 259"/>
          <p:cNvSpPr>
            <a:spLocks noChangeArrowheads="1"/>
          </p:cNvSpPr>
          <p:nvPr/>
        </p:nvSpPr>
        <p:spPr bwMode="auto">
          <a:xfrm>
            <a:off x="6884293" y="2539117"/>
            <a:ext cx="523150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Coursework</a:t>
            </a:r>
          </a:p>
        </p:txBody>
      </p: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7307028" y="4373371"/>
            <a:ext cx="438603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400" dirty="0">
                <a:solidFill>
                  <a:schemeClr val="bg1"/>
                </a:solidFill>
                <a:cs typeface="Arial" panose="020B0604020202020204" pitchFamily="34" charset="0"/>
              </a:rPr>
              <a:t>Sang Haotian 16722022</a:t>
            </a:r>
            <a:endParaRPr lang="zh-CN" altLang="en-US" sz="1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6" name="Could This Be L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6124575" y="-14962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8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>
            <a:spLocks/>
          </p:cNvSpPr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PART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005439" y="376338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7365479" y="2209829"/>
            <a:ext cx="474253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Temporal </a:t>
            </a:r>
          </a:p>
          <a:p>
            <a:r>
              <a:rPr lang="en-US" altLang="zh-CN" sz="36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complexity: O(1)</a:t>
            </a:r>
            <a:endParaRPr lang="en-GB" altLang="zh-CN" sz="36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7941543" y="3915345"/>
            <a:ext cx="183744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1 million items 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7941542" y="4324748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Record 10000 points from whole procedure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FED3FD5B-9787-4C94-9105-11CC2EB130F2}"/>
              </a:ext>
            </a:extLst>
          </p:cNvPr>
          <p:cNvSpPr txBox="1"/>
          <p:nvPr/>
        </p:nvSpPr>
        <p:spPr>
          <a:xfrm>
            <a:off x="679996" y="398462"/>
            <a:ext cx="474126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48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Hashmap_Add</a:t>
            </a:r>
            <a:r>
              <a:rPr lang="en-US" altLang="zh-CN" sz="4800" dirty="0"/>
              <a:t> </a:t>
            </a:r>
            <a:endParaRPr lang="zh-CN" altLang="en-US" sz="4800" b="1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BE30BA-6CC3-48FE-8DED-47B8EA16A8E6}"/>
              </a:ext>
            </a:extLst>
          </p:cNvPr>
          <p:cNvSpPr txBox="1"/>
          <p:nvPr/>
        </p:nvSpPr>
        <p:spPr>
          <a:xfrm>
            <a:off x="7941542" y="4741638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Distance between each point is 1000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31B4C04-CA10-4ED2-9D2D-6791F5293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38" y="2449400"/>
            <a:ext cx="6561389" cy="3147333"/>
          </a:xfrm>
          <a:prstGeom prst="rect">
            <a:avLst/>
          </a:prstGeom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32B9A89E-9DB8-443F-8F8D-936BD9CC9084}"/>
              </a:ext>
            </a:extLst>
          </p:cNvPr>
          <p:cNvSpPr txBox="1"/>
          <p:nvPr/>
        </p:nvSpPr>
        <p:spPr>
          <a:xfrm>
            <a:off x="7944535" y="5131870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ums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149829E-E916-4D05-A5A6-2F03AAD182FF}"/>
              </a:ext>
            </a:extLst>
          </p:cNvPr>
          <p:cNvSpPr/>
          <p:nvPr/>
        </p:nvSpPr>
        <p:spPr>
          <a:xfrm>
            <a:off x="652587" y="1333978"/>
            <a:ext cx="642937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</a:rPr>
              <a:t>Use the internal key to add, so time complexity O(1)</a:t>
            </a:r>
            <a:endParaRPr lang="zh-CN" altLang="en-US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96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>
            <a:spLocks/>
          </p:cNvSpPr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PART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005439" y="376338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7365479" y="2209829"/>
            <a:ext cx="474253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Temporal </a:t>
            </a:r>
          </a:p>
          <a:p>
            <a:r>
              <a:rPr lang="en-US" altLang="zh-CN" sz="36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complexity: O(1)</a:t>
            </a:r>
            <a:endParaRPr lang="en-GB" altLang="zh-CN" sz="36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7941543" y="3915345"/>
            <a:ext cx="183744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1 million items 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7941542" y="4324748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Record 1000 points from whole procedure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FED3FD5B-9787-4C94-9105-11CC2EB130F2}"/>
              </a:ext>
            </a:extLst>
          </p:cNvPr>
          <p:cNvSpPr txBox="1"/>
          <p:nvPr/>
        </p:nvSpPr>
        <p:spPr>
          <a:xfrm>
            <a:off x="679996" y="398462"/>
            <a:ext cx="474126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48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Hashmap_Add</a:t>
            </a:r>
            <a:r>
              <a:rPr lang="en-US" altLang="zh-CN" sz="4800" dirty="0"/>
              <a:t> </a:t>
            </a:r>
            <a:endParaRPr lang="zh-CN" altLang="en-US" sz="4800" b="1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BE30BA-6CC3-48FE-8DED-47B8EA16A8E6}"/>
              </a:ext>
            </a:extLst>
          </p:cNvPr>
          <p:cNvSpPr txBox="1"/>
          <p:nvPr/>
        </p:nvSpPr>
        <p:spPr>
          <a:xfrm>
            <a:off x="7941542" y="4734151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Distance between each point is 1000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8F1FA6-2F92-4767-9590-B34EF8B1B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82" y="2573888"/>
            <a:ext cx="6767146" cy="3429297"/>
          </a:xfrm>
          <a:prstGeom prst="rect">
            <a:avLst/>
          </a:prstGeom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D0EBD331-3D0F-4087-993A-F7CAF63A5AB1}"/>
              </a:ext>
            </a:extLst>
          </p:cNvPr>
          <p:cNvSpPr txBox="1"/>
          <p:nvPr/>
        </p:nvSpPr>
        <p:spPr>
          <a:xfrm>
            <a:off x="7944535" y="5131870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ums</a:t>
            </a:r>
          </a:p>
        </p:txBody>
      </p:sp>
    </p:spTree>
    <p:extLst>
      <p:ext uri="{BB962C8B-B14F-4D97-AF65-F5344CB8AC3E}">
        <p14:creationId xmlns:p14="http://schemas.microsoft.com/office/powerpoint/2010/main" val="162978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>
            <a:spLocks/>
          </p:cNvSpPr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PART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005439" y="376338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7365479" y="2209829"/>
            <a:ext cx="474253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Temporal </a:t>
            </a:r>
          </a:p>
          <a:p>
            <a:r>
              <a:rPr lang="en-US" altLang="zh-CN" sz="36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complexity: O(1)</a:t>
            </a:r>
            <a:endParaRPr lang="en-GB" altLang="zh-CN" sz="36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7941542" y="3915345"/>
            <a:ext cx="23042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Search from1 million items 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7941542" y="4324748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Record 10000 points from whole procedure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FED3FD5B-9787-4C94-9105-11CC2EB130F2}"/>
              </a:ext>
            </a:extLst>
          </p:cNvPr>
          <p:cNvSpPr txBox="1"/>
          <p:nvPr/>
        </p:nvSpPr>
        <p:spPr>
          <a:xfrm>
            <a:off x="679996" y="398462"/>
            <a:ext cx="474126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48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Hashmap_Search</a:t>
            </a:r>
            <a:r>
              <a:rPr lang="en-US" altLang="zh-CN" sz="4800" dirty="0"/>
              <a:t> </a:t>
            </a:r>
            <a:endParaRPr lang="zh-CN" altLang="en-US" sz="4800" b="1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BE30BA-6CC3-48FE-8DED-47B8EA16A8E6}"/>
              </a:ext>
            </a:extLst>
          </p:cNvPr>
          <p:cNvSpPr txBox="1"/>
          <p:nvPr/>
        </p:nvSpPr>
        <p:spPr>
          <a:xfrm>
            <a:off x="7941541" y="4722467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Distance between each point is 1000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DF00C794-8D27-40D6-992C-C7D64B26EC92}"/>
              </a:ext>
            </a:extLst>
          </p:cNvPr>
          <p:cNvSpPr txBox="1"/>
          <p:nvPr/>
        </p:nvSpPr>
        <p:spPr>
          <a:xfrm>
            <a:off x="7944535" y="5131870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ns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F25C290-D651-4862-813A-71C3609AAB87}"/>
              </a:ext>
            </a:extLst>
          </p:cNvPr>
          <p:cNvSpPr/>
          <p:nvPr/>
        </p:nvSpPr>
        <p:spPr>
          <a:xfrm>
            <a:off x="576064" y="1344866"/>
            <a:ext cx="642937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</a:rPr>
              <a:t>Use the internal key to search, so time complexity O(1)</a:t>
            </a:r>
            <a:endParaRPr lang="zh-CN" altLang="en-US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DDB536-2F10-4844-B7C0-CDB1FC2BF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2" y="2479370"/>
            <a:ext cx="6248942" cy="304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0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>
            <a:spLocks/>
          </p:cNvSpPr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PART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005439" y="376338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7365479" y="2209829"/>
            <a:ext cx="474253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Temporal </a:t>
            </a:r>
          </a:p>
          <a:p>
            <a:r>
              <a:rPr lang="en-US" altLang="zh-CN" sz="36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complexity: O(1)</a:t>
            </a:r>
            <a:endParaRPr lang="en-GB" altLang="zh-CN" sz="36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7941542" y="3915345"/>
            <a:ext cx="23762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Search from1 million items 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7941542" y="4324748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Record 1000 points from whole procedure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FED3FD5B-9787-4C94-9105-11CC2EB130F2}"/>
              </a:ext>
            </a:extLst>
          </p:cNvPr>
          <p:cNvSpPr txBox="1"/>
          <p:nvPr/>
        </p:nvSpPr>
        <p:spPr>
          <a:xfrm>
            <a:off x="679996" y="398462"/>
            <a:ext cx="474126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48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Hashmap_Search</a:t>
            </a:r>
            <a:r>
              <a:rPr lang="en-US" altLang="zh-CN" sz="4800" dirty="0"/>
              <a:t> </a:t>
            </a:r>
            <a:endParaRPr lang="zh-CN" altLang="en-US" sz="4800" b="1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BE30BA-6CC3-48FE-8DED-47B8EA16A8E6}"/>
              </a:ext>
            </a:extLst>
          </p:cNvPr>
          <p:cNvSpPr txBox="1"/>
          <p:nvPr/>
        </p:nvSpPr>
        <p:spPr>
          <a:xfrm>
            <a:off x="7941542" y="4734151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Distance between each point is 100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60A26E8-EC05-40C0-B61E-54FEE2D0ED16}"/>
              </a:ext>
            </a:extLst>
          </p:cNvPr>
          <p:cNvSpPr txBox="1"/>
          <p:nvPr/>
        </p:nvSpPr>
        <p:spPr>
          <a:xfrm>
            <a:off x="7941542" y="5137712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02388C-1186-47F2-B2EA-15FD714F2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59" y="2722473"/>
            <a:ext cx="6332769" cy="30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2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>
            <a:spLocks/>
          </p:cNvSpPr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PART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005439" y="376338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7365479" y="2209829"/>
            <a:ext cx="474253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Temporal </a:t>
            </a:r>
          </a:p>
          <a:p>
            <a:r>
              <a:rPr lang="en-US" altLang="zh-CN" sz="36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complexity: O(1)</a:t>
            </a:r>
            <a:endParaRPr lang="en-GB" altLang="zh-CN" sz="36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7941543" y="3915345"/>
            <a:ext cx="237626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Delete from 1 million items 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7941542" y="4324748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Record 10000 points from whole procedure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FED3FD5B-9787-4C94-9105-11CC2EB130F2}"/>
              </a:ext>
            </a:extLst>
          </p:cNvPr>
          <p:cNvSpPr txBox="1"/>
          <p:nvPr/>
        </p:nvSpPr>
        <p:spPr>
          <a:xfrm>
            <a:off x="679996" y="398462"/>
            <a:ext cx="474126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48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Hashmap_Delete</a:t>
            </a:r>
            <a:r>
              <a:rPr lang="en-US" altLang="zh-CN" sz="4800" dirty="0"/>
              <a:t> </a:t>
            </a:r>
            <a:endParaRPr lang="zh-CN" altLang="en-US" sz="4800" b="1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BE30BA-6CC3-48FE-8DED-47B8EA16A8E6}"/>
              </a:ext>
            </a:extLst>
          </p:cNvPr>
          <p:cNvSpPr txBox="1"/>
          <p:nvPr/>
        </p:nvSpPr>
        <p:spPr>
          <a:xfrm>
            <a:off x="7941541" y="4734945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Distance between each point is 1000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BD7CD8B6-85EB-4BA6-BF6E-7604DB87ED19}"/>
              </a:ext>
            </a:extLst>
          </p:cNvPr>
          <p:cNvSpPr txBox="1"/>
          <p:nvPr/>
        </p:nvSpPr>
        <p:spPr>
          <a:xfrm>
            <a:off x="7941541" y="5144348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ums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2BC050C-67CE-4F0A-B234-CF40B5E8445C}"/>
              </a:ext>
            </a:extLst>
          </p:cNvPr>
          <p:cNvSpPr/>
          <p:nvPr/>
        </p:nvSpPr>
        <p:spPr>
          <a:xfrm>
            <a:off x="652587" y="1333978"/>
            <a:ext cx="642937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</a:rPr>
              <a:t>Use the internal key to delete, so time complexity O(1)</a:t>
            </a:r>
            <a:endParaRPr lang="zh-CN" altLang="en-US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9E387D-E9F6-480C-B941-798C7AE07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08" y="2608213"/>
            <a:ext cx="6193379" cy="318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4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>
            <a:spLocks/>
          </p:cNvSpPr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PART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005439" y="376338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7365479" y="2209829"/>
            <a:ext cx="474253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Temporal </a:t>
            </a:r>
          </a:p>
          <a:p>
            <a:r>
              <a:rPr lang="en-US" altLang="zh-CN" sz="36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complexity: O(1)</a:t>
            </a:r>
            <a:endParaRPr lang="en-GB" altLang="zh-CN" sz="36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7941543" y="3915345"/>
            <a:ext cx="23042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Delete from 1 million items 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7941542" y="4324748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Record 1000 points from whole procedure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FED3FD5B-9787-4C94-9105-11CC2EB130F2}"/>
              </a:ext>
            </a:extLst>
          </p:cNvPr>
          <p:cNvSpPr txBox="1"/>
          <p:nvPr/>
        </p:nvSpPr>
        <p:spPr>
          <a:xfrm>
            <a:off x="679996" y="398462"/>
            <a:ext cx="474126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48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Hashmap_Delete</a:t>
            </a:r>
            <a:r>
              <a:rPr lang="en-US" altLang="zh-CN" sz="4800" dirty="0"/>
              <a:t> </a:t>
            </a:r>
            <a:endParaRPr lang="zh-CN" altLang="en-US" sz="4800" b="1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BE30BA-6CC3-48FE-8DED-47B8EA16A8E6}"/>
              </a:ext>
            </a:extLst>
          </p:cNvPr>
          <p:cNvSpPr txBox="1"/>
          <p:nvPr/>
        </p:nvSpPr>
        <p:spPr>
          <a:xfrm>
            <a:off x="7941542" y="4734151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Distance between each point is 100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5EE09B58-EF45-4652-A367-462EDC59D2E9}"/>
              </a:ext>
            </a:extLst>
          </p:cNvPr>
          <p:cNvSpPr txBox="1"/>
          <p:nvPr/>
        </p:nvSpPr>
        <p:spPr>
          <a:xfrm>
            <a:off x="7941542" y="5137712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ums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3B57B9-3BF4-40BA-B005-141BAF237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11" y="2222479"/>
            <a:ext cx="6175691" cy="340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0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13" t="-1935" r="-3825" b="-122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141343" y="0"/>
            <a:ext cx="6717407" cy="7232650"/>
          </a:xfrm>
          <a:prstGeom prst="rect">
            <a:avLst/>
          </a:prstGeom>
          <a:solidFill>
            <a:srgbClr val="166C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750942" y="663997"/>
            <a:ext cx="5498208" cy="54982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259"/>
          <p:cNvSpPr>
            <a:spLocks noChangeArrowheads="1"/>
          </p:cNvSpPr>
          <p:nvPr/>
        </p:nvSpPr>
        <p:spPr bwMode="auto">
          <a:xfrm>
            <a:off x="6884293" y="2539117"/>
            <a:ext cx="523150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7307028" y="3719158"/>
            <a:ext cx="4386038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dirty="0">
                <a:solidFill>
                  <a:schemeClr val="bg1"/>
                </a:solidFill>
                <a:cs typeface="Arial" panose="020B0604020202020204" pitchFamily="34" charset="0"/>
              </a:rPr>
              <a:t>Sang Haotian 16722022</a:t>
            </a:r>
            <a:endParaRPr lang="zh-CN" alt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39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>
            <a:spLocks/>
          </p:cNvSpPr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PART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005439" y="376338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8">
            <a:extLst>
              <a:ext uri="{FF2B5EF4-FFF2-40B4-BE49-F238E27FC236}">
                <a16:creationId xmlns:a16="http://schemas.microsoft.com/office/drawing/2014/main" id="{FED3FD5B-9787-4C94-9105-11CC2EB130F2}"/>
              </a:ext>
            </a:extLst>
          </p:cNvPr>
          <p:cNvSpPr txBox="1"/>
          <p:nvPr/>
        </p:nvSpPr>
        <p:spPr>
          <a:xfrm>
            <a:off x="693165" y="455207"/>
            <a:ext cx="5880226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48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Random Name &amp; Age</a:t>
            </a:r>
            <a:endParaRPr lang="zh-CN" altLang="en-US" sz="4800" b="1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EE9D3BA-A17B-4A2A-B094-4D5A2A664000}"/>
              </a:ext>
            </a:extLst>
          </p:cNvPr>
          <p:cNvSpPr/>
          <p:nvPr/>
        </p:nvSpPr>
        <p:spPr>
          <a:xfrm>
            <a:off x="678129" y="2655384"/>
            <a:ext cx="6429375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zh-CN" dirty="0" err="1">
                <a:solidFill>
                  <a:srgbClr val="6A3E3E"/>
                </a:solidFill>
                <a:latin typeface="Consolas" panose="020B0609020204030204" pitchFamily="49" charset="0"/>
              </a:rPr>
              <a:t>randomName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zh-CN" dirty="0" err="1">
                <a:solidFill>
                  <a:srgbClr val="6A3E3E"/>
                </a:solidFill>
                <a:latin typeface="Consolas" panose="020B0609020204030204" pitchFamily="49" charset="0"/>
              </a:rPr>
              <a:t>firstName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 err="1">
                <a:solidFill>
                  <a:srgbClr val="6A3E3E"/>
                </a:solidFill>
                <a:latin typeface="Consolas" panose="020B0609020204030204" pitchFamily="49" charset="0"/>
              </a:rPr>
              <a:t>secondName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zh-CN" altLang="en-US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solidFill>
                  <a:srgbClr val="6A3E3E"/>
                </a:solidFill>
                <a:latin typeface="Consolas" panose="020B0609020204030204" pitchFamily="49" charset="0"/>
              </a:rPr>
              <a:t>firstName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zh-CN" dirty="0" err="1">
                <a:solidFill>
                  <a:srgbClr val="6A3E3E"/>
                </a:solidFill>
                <a:latin typeface="Consolas" panose="020B0609020204030204" pitchFamily="49" charset="0"/>
              </a:rPr>
              <a:t>firstName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+ (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Math.</a:t>
            </a:r>
            <a:r>
              <a:rPr lang="en-US" altLang="zh-CN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()*26+65);</a:t>
            </a:r>
          </a:p>
          <a:p>
            <a:r>
              <a:rPr lang="nn-NO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n-NO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=0; </a:t>
            </a:r>
            <a:r>
              <a:rPr lang="nn-NO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nn-NO" altLang="zh-CN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nameLength; </a:t>
            </a:r>
            <a:r>
              <a:rPr lang="nn-NO" altLang="zh-CN" b="1" u="sng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zh-CN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altLang="zh-CN" dirty="0" err="1">
                <a:solidFill>
                  <a:srgbClr val="6A3E3E"/>
                </a:solidFill>
                <a:latin typeface="Consolas" panose="020B0609020204030204" pitchFamily="49" charset="0"/>
              </a:rPr>
              <a:t>secondName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6A3E3E"/>
                </a:solidFill>
                <a:latin typeface="Consolas" panose="020B0609020204030204" pitchFamily="49" charset="0"/>
              </a:rPr>
              <a:t>secondName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+ (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Math.</a:t>
            </a:r>
            <a:r>
              <a:rPr lang="en-US" altLang="zh-CN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()*26+97);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zh-CN" altLang="en-US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solidFill>
                  <a:srgbClr val="6A3E3E"/>
                </a:solidFill>
                <a:latin typeface="Consolas" panose="020B0609020204030204" pitchFamily="49" charset="0"/>
              </a:rPr>
              <a:t>randomName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 </a:t>
            </a:r>
            <a:r>
              <a:rPr lang="en-US" altLang="zh-CN" dirty="0" err="1">
                <a:solidFill>
                  <a:srgbClr val="6A3E3E"/>
                </a:solidFill>
                <a:latin typeface="Consolas" panose="020B0609020204030204" pitchFamily="49" charset="0"/>
              </a:rPr>
              <a:t>firstName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.concat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6A3E3E"/>
                </a:solidFill>
                <a:latin typeface="Consolas" panose="020B0609020204030204" pitchFamily="49" charset="0"/>
              </a:rPr>
              <a:t>secondName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65F1CDD-23DE-448D-B44A-2A4DC7C38AAC}"/>
              </a:ext>
            </a:extLst>
          </p:cNvPr>
          <p:cNvSpPr/>
          <p:nvPr/>
        </p:nvSpPr>
        <p:spPr>
          <a:xfrm>
            <a:off x="7293471" y="3154660"/>
            <a:ext cx="52565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;</a:t>
            </a:r>
          </a:p>
          <a:p>
            <a:r>
              <a:rPr lang="en-US" altLang="zh-CN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)(1+Math.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</a:rPr>
              <a:t>random()*(100));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B17A007-2AA9-4303-AC87-1548B67CE37E}"/>
              </a:ext>
            </a:extLst>
          </p:cNvPr>
          <p:cNvSpPr/>
          <p:nvPr/>
        </p:nvSpPr>
        <p:spPr>
          <a:xfrm>
            <a:off x="7293471" y="4696445"/>
            <a:ext cx="642937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zh-CN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>
                <a:solidFill>
                  <a:srgbClr val="2A00FF"/>
                </a:solidFill>
                <a:latin typeface="Consolas" panose="020B0609020204030204" pitchFamily="49" charset="0"/>
              </a:rPr>
              <a:t>"Tom"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nameNum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nameNum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+=1;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013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>
            <a:spLocks/>
          </p:cNvSpPr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PART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005439" y="376338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7365479" y="2209829"/>
            <a:ext cx="474253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Temporal </a:t>
            </a:r>
          </a:p>
          <a:p>
            <a:r>
              <a:rPr lang="en-US" altLang="zh-CN" sz="36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complexity: O(1)</a:t>
            </a:r>
            <a:endParaRPr lang="en-GB" altLang="zh-CN" sz="36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7941543" y="3915345"/>
            <a:ext cx="208822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1 million items 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7941542" y="4324748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Record 1000 points from whole procedure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FED3FD5B-9787-4C94-9105-11CC2EB130F2}"/>
              </a:ext>
            </a:extLst>
          </p:cNvPr>
          <p:cNvSpPr txBox="1"/>
          <p:nvPr/>
        </p:nvSpPr>
        <p:spPr>
          <a:xfrm>
            <a:off x="679996" y="398462"/>
            <a:ext cx="4525243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48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ArrayList_Add</a:t>
            </a:r>
            <a:r>
              <a:rPr lang="en-US" altLang="zh-CN" sz="4800" dirty="0"/>
              <a:t> </a:t>
            </a:r>
            <a:endParaRPr lang="zh-CN" altLang="en-US" sz="4800" b="1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322BFBA0-9A32-4E07-8BCC-EE8AD6E66A16}"/>
              </a:ext>
            </a:extLst>
          </p:cNvPr>
          <p:cNvSpPr txBox="1"/>
          <p:nvPr/>
        </p:nvSpPr>
        <p:spPr>
          <a:xfrm>
            <a:off x="7972349" y="4728309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Distance between each point is 1000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03BEC8-AD56-4F0B-9D89-A650C62E961B}"/>
              </a:ext>
            </a:extLst>
          </p:cNvPr>
          <p:cNvSpPr txBox="1"/>
          <p:nvPr/>
        </p:nvSpPr>
        <p:spPr>
          <a:xfrm>
            <a:off x="7944535" y="5131870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CC8BFC-441B-4D88-A297-11AE58A56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74" y="2745353"/>
            <a:ext cx="6690940" cy="308636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A873617-6551-4736-99F8-D97E7A4CCB5E}"/>
              </a:ext>
            </a:extLst>
          </p:cNvPr>
          <p:cNvSpPr/>
          <p:nvPr/>
        </p:nvSpPr>
        <p:spPr>
          <a:xfrm>
            <a:off x="679996" y="1311208"/>
            <a:ext cx="5040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</a:rPr>
              <a:t>Add to the tail directly, so time complexity O(1)</a:t>
            </a:r>
            <a:endParaRPr lang="en-US" altLang="zh-CN" b="0" i="0" dirty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62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>
            <a:spLocks/>
          </p:cNvSpPr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PART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005439" y="376338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7365479" y="2209829"/>
            <a:ext cx="474253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Temporal </a:t>
            </a:r>
          </a:p>
          <a:p>
            <a:r>
              <a:rPr lang="en-US" altLang="zh-CN" sz="36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complexity: O(1)</a:t>
            </a:r>
            <a:endParaRPr lang="en-GB" altLang="zh-CN" sz="36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7941543" y="3915345"/>
            <a:ext cx="208822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100 million items 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7941542" y="4324748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Record 1000 points from whole procedure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FED3FD5B-9787-4C94-9105-11CC2EB130F2}"/>
              </a:ext>
            </a:extLst>
          </p:cNvPr>
          <p:cNvSpPr txBox="1"/>
          <p:nvPr/>
        </p:nvSpPr>
        <p:spPr>
          <a:xfrm>
            <a:off x="679996" y="398462"/>
            <a:ext cx="4525243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48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ArrayList_Add</a:t>
            </a:r>
            <a:r>
              <a:rPr lang="en-US" altLang="zh-CN" sz="4800" dirty="0"/>
              <a:t> </a:t>
            </a:r>
            <a:endParaRPr lang="zh-CN" altLang="en-US" sz="4800" b="1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322BFBA0-9A32-4E07-8BCC-EE8AD6E66A16}"/>
              </a:ext>
            </a:extLst>
          </p:cNvPr>
          <p:cNvSpPr txBox="1"/>
          <p:nvPr/>
        </p:nvSpPr>
        <p:spPr>
          <a:xfrm>
            <a:off x="7972349" y="4728309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Distance between each point is 1000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03BEC8-AD56-4F0B-9D89-A650C62E961B}"/>
              </a:ext>
            </a:extLst>
          </p:cNvPr>
          <p:cNvSpPr txBox="1"/>
          <p:nvPr/>
        </p:nvSpPr>
        <p:spPr>
          <a:xfrm>
            <a:off x="7944535" y="5131870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1DC94E0-236B-408B-8CD3-E180429E6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55" y="2113059"/>
            <a:ext cx="6332769" cy="36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6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>
            <a:spLocks/>
          </p:cNvSpPr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PART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005439" y="376338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7365479" y="2209829"/>
            <a:ext cx="474253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Temporal </a:t>
            </a:r>
          </a:p>
          <a:p>
            <a:r>
              <a:rPr lang="en-US" altLang="zh-CN" sz="36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complexity: O(n)</a:t>
            </a:r>
            <a:endParaRPr lang="en-GB" altLang="zh-CN" sz="36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7941543" y="3915345"/>
            <a:ext cx="244827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Search from1 million items 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7941542" y="4324748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Record 1000 points from whole procedure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FED3FD5B-9787-4C94-9105-11CC2EB130F2}"/>
              </a:ext>
            </a:extLst>
          </p:cNvPr>
          <p:cNvSpPr txBox="1"/>
          <p:nvPr/>
        </p:nvSpPr>
        <p:spPr>
          <a:xfrm>
            <a:off x="679996" y="398462"/>
            <a:ext cx="4957291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48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ArrayList_Search</a:t>
            </a:r>
            <a:r>
              <a:rPr lang="en-US" altLang="zh-CN" sz="4800" dirty="0"/>
              <a:t> </a:t>
            </a:r>
            <a:endParaRPr lang="zh-CN" altLang="en-US" sz="4800" b="1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A472EB-9895-47B4-A2B8-2C3359A9B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15" y="2209829"/>
            <a:ext cx="6400016" cy="32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D5C661-FF1B-497C-977F-C3F56756842F}"/>
              </a:ext>
            </a:extLst>
          </p:cNvPr>
          <p:cNvSpPr txBox="1"/>
          <p:nvPr/>
        </p:nvSpPr>
        <p:spPr>
          <a:xfrm>
            <a:off x="7972349" y="4728309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Distance between each point is 1000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E1CE7374-628C-4FE5-8421-E339EF80EA7E}"/>
              </a:ext>
            </a:extLst>
          </p:cNvPr>
          <p:cNvSpPr txBox="1"/>
          <p:nvPr/>
        </p:nvSpPr>
        <p:spPr>
          <a:xfrm>
            <a:off x="7944535" y="5131870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ums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E88B7C3-F054-4A79-BBB8-CCBCC84491A0}"/>
              </a:ext>
            </a:extLst>
          </p:cNvPr>
          <p:cNvSpPr/>
          <p:nvPr/>
        </p:nvSpPr>
        <p:spPr>
          <a:xfrm>
            <a:off x="679996" y="1319970"/>
            <a:ext cx="5561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</a:rPr>
              <a:t>Iterate the whole list to find, so time complexity O(n)</a:t>
            </a:r>
            <a:endParaRPr lang="en-US" altLang="zh-CN" b="0" i="0" dirty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13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>
            <a:spLocks/>
          </p:cNvSpPr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PART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005439" y="376338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7365479" y="2209829"/>
            <a:ext cx="474253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Temporal </a:t>
            </a:r>
          </a:p>
          <a:p>
            <a:r>
              <a:rPr lang="en-US" altLang="zh-CN" sz="36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complexity: O(n)</a:t>
            </a:r>
            <a:endParaRPr lang="en-GB" altLang="zh-CN" sz="36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7941542" y="3915345"/>
            <a:ext cx="23042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Search from1 million items 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7941542" y="4324748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Record 100 points from whole procedure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FED3FD5B-9787-4C94-9105-11CC2EB130F2}"/>
              </a:ext>
            </a:extLst>
          </p:cNvPr>
          <p:cNvSpPr txBox="1"/>
          <p:nvPr/>
        </p:nvSpPr>
        <p:spPr>
          <a:xfrm>
            <a:off x="679996" y="398462"/>
            <a:ext cx="4957291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48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ArrayList_Search</a:t>
            </a:r>
            <a:r>
              <a:rPr lang="en-US" altLang="zh-CN" sz="4800" dirty="0"/>
              <a:t> </a:t>
            </a:r>
            <a:endParaRPr lang="zh-CN" altLang="en-US" sz="4800" b="1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D5C661-FF1B-497C-977F-C3F56756842F}"/>
              </a:ext>
            </a:extLst>
          </p:cNvPr>
          <p:cNvSpPr txBox="1"/>
          <p:nvPr/>
        </p:nvSpPr>
        <p:spPr>
          <a:xfrm>
            <a:off x="7972349" y="4728309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Distance between each point is 100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1FEE2D-C477-4473-94CC-A37589929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2" y="2258884"/>
            <a:ext cx="6768752" cy="3526445"/>
          </a:xfrm>
          <a:prstGeom prst="rect">
            <a:avLst/>
          </a:prstGeom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EE3924D7-F540-405A-9A62-6EF898D027CE}"/>
              </a:ext>
            </a:extLst>
          </p:cNvPr>
          <p:cNvSpPr txBox="1"/>
          <p:nvPr/>
        </p:nvSpPr>
        <p:spPr>
          <a:xfrm>
            <a:off x="7944535" y="5131870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ums</a:t>
            </a:r>
          </a:p>
        </p:txBody>
      </p:sp>
    </p:spTree>
    <p:extLst>
      <p:ext uri="{BB962C8B-B14F-4D97-AF65-F5344CB8AC3E}">
        <p14:creationId xmlns:p14="http://schemas.microsoft.com/office/powerpoint/2010/main" val="122911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>
            <a:spLocks/>
          </p:cNvSpPr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PART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005439" y="376338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7365479" y="2209829"/>
            <a:ext cx="474253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Temporal </a:t>
            </a:r>
          </a:p>
          <a:p>
            <a:r>
              <a:rPr lang="en-US" altLang="zh-CN" sz="36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complexity: O(n)</a:t>
            </a:r>
            <a:endParaRPr lang="en-GB" altLang="zh-CN" sz="36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7941543" y="3915345"/>
            <a:ext cx="223224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Delete from1 million items 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7941542" y="4324748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Record 1000 points from whole procedure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FED3FD5B-9787-4C94-9105-11CC2EB130F2}"/>
              </a:ext>
            </a:extLst>
          </p:cNvPr>
          <p:cNvSpPr txBox="1"/>
          <p:nvPr/>
        </p:nvSpPr>
        <p:spPr>
          <a:xfrm>
            <a:off x="679996" y="398462"/>
            <a:ext cx="474126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48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ArrayList_Delete</a:t>
            </a:r>
            <a:r>
              <a:rPr lang="en-US" altLang="zh-CN" sz="4800" dirty="0"/>
              <a:t> </a:t>
            </a:r>
            <a:endParaRPr lang="zh-CN" altLang="en-US" sz="4800" b="1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362CF2-58A2-4133-945C-D6CE27900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44" y="2495363"/>
            <a:ext cx="6702687" cy="32708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BE30BA-6CC3-48FE-8DED-47B8EA16A8E6}"/>
              </a:ext>
            </a:extLst>
          </p:cNvPr>
          <p:cNvSpPr txBox="1"/>
          <p:nvPr/>
        </p:nvSpPr>
        <p:spPr>
          <a:xfrm>
            <a:off x="7941541" y="4727967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Distance between each point is 1000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9BC0F3AE-8EF6-4871-AF28-8A794DB53E4E}"/>
              </a:ext>
            </a:extLst>
          </p:cNvPr>
          <p:cNvSpPr txBox="1"/>
          <p:nvPr/>
        </p:nvSpPr>
        <p:spPr>
          <a:xfrm>
            <a:off x="7944535" y="5131870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ums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F5191A9-6647-4A27-83A5-B4807296EA71}"/>
              </a:ext>
            </a:extLst>
          </p:cNvPr>
          <p:cNvSpPr/>
          <p:nvPr/>
        </p:nvSpPr>
        <p:spPr>
          <a:xfrm>
            <a:off x="576064" y="1344866"/>
            <a:ext cx="642937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</a:rPr>
              <a:t>Deletes the specified element, and the subsequent element moves forward, so time complexity O(n)</a:t>
            </a:r>
            <a:endParaRPr lang="zh-CN" altLang="en-US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44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>
            <a:spLocks/>
          </p:cNvSpPr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PART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005439" y="376338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7365479" y="2209829"/>
            <a:ext cx="474253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Temporal </a:t>
            </a:r>
          </a:p>
          <a:p>
            <a:r>
              <a:rPr lang="en-US" altLang="zh-CN" sz="36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complexity: O(n)</a:t>
            </a:r>
            <a:endParaRPr lang="en-GB" altLang="zh-CN" sz="36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7941542" y="3915345"/>
            <a:ext cx="223223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Delete from1 million items 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7941542" y="4324748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Record 1000 points from whole procedure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FED3FD5B-9787-4C94-9105-11CC2EB130F2}"/>
              </a:ext>
            </a:extLst>
          </p:cNvPr>
          <p:cNvSpPr txBox="1"/>
          <p:nvPr/>
        </p:nvSpPr>
        <p:spPr>
          <a:xfrm>
            <a:off x="679996" y="398462"/>
            <a:ext cx="474126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48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ArrayList_Delete</a:t>
            </a:r>
            <a:r>
              <a:rPr lang="en-US" altLang="zh-CN" sz="4800" dirty="0"/>
              <a:t> </a:t>
            </a:r>
            <a:endParaRPr lang="zh-CN" altLang="en-US" sz="4800" b="1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BE30BA-6CC3-48FE-8DED-47B8EA16A8E6}"/>
              </a:ext>
            </a:extLst>
          </p:cNvPr>
          <p:cNvSpPr txBox="1"/>
          <p:nvPr/>
        </p:nvSpPr>
        <p:spPr>
          <a:xfrm>
            <a:off x="7941542" y="4734151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Distance between each point is 100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3AC2C8-1DAE-42C6-91A5-12E9C0456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69" y="2238799"/>
            <a:ext cx="6812870" cy="3353091"/>
          </a:xfrm>
          <a:prstGeom prst="rect">
            <a:avLst/>
          </a:prstGeom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435CDDB4-CAAE-490B-93DF-C889874101F6}"/>
              </a:ext>
            </a:extLst>
          </p:cNvPr>
          <p:cNvSpPr txBox="1"/>
          <p:nvPr/>
        </p:nvSpPr>
        <p:spPr>
          <a:xfrm>
            <a:off x="7944535" y="5131870"/>
            <a:ext cx="38111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ums</a:t>
            </a:r>
          </a:p>
        </p:txBody>
      </p:sp>
    </p:spTree>
    <p:extLst>
      <p:ext uri="{BB962C8B-B14F-4D97-AF65-F5344CB8AC3E}">
        <p14:creationId xmlns:p14="http://schemas.microsoft.com/office/powerpoint/2010/main" val="160338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8733631" y="3616325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8">
            <a:extLst>
              <a:ext uri="{FF2B5EF4-FFF2-40B4-BE49-F238E27FC236}">
                <a16:creationId xmlns:a16="http://schemas.microsoft.com/office/drawing/2014/main" id="{FED3FD5B-9787-4C94-9105-11CC2EB130F2}"/>
              </a:ext>
            </a:extLst>
          </p:cNvPr>
          <p:cNvSpPr txBox="1"/>
          <p:nvPr/>
        </p:nvSpPr>
        <p:spPr>
          <a:xfrm>
            <a:off x="679996" y="259964"/>
            <a:ext cx="4741267" cy="10156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6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Hashmap</a:t>
            </a:r>
            <a:endParaRPr lang="zh-CN" altLang="en-US" sz="6600" b="1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923CFD2-7174-4938-97D1-D2FE133D1DEA}"/>
              </a:ext>
            </a:extLst>
          </p:cNvPr>
          <p:cNvGrpSpPr/>
          <p:nvPr/>
        </p:nvGrpSpPr>
        <p:grpSpPr>
          <a:xfrm>
            <a:off x="92671" y="1960141"/>
            <a:ext cx="7795936" cy="2667231"/>
            <a:chOff x="164679" y="2429764"/>
            <a:chExt cx="7795936" cy="2667231"/>
          </a:xfrm>
        </p:grpSpPr>
        <p:cxnSp>
          <p:nvCxnSpPr>
            <p:cNvPr id="78" name="直接连接符 77"/>
            <p:cNvCxnSpPr/>
            <p:nvPr/>
          </p:nvCxnSpPr>
          <p:spPr>
            <a:xfrm>
              <a:off x="2295643" y="4288537"/>
              <a:ext cx="22170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itle 13"/>
            <p:cNvSpPr txBox="1">
              <a:spLocks/>
            </p:cNvSpPr>
            <p:nvPr/>
          </p:nvSpPr>
          <p:spPr>
            <a:xfrm>
              <a:off x="2179177" y="3503694"/>
              <a:ext cx="2449974" cy="519373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375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PART</a:t>
              </a:r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2B9EB528-6C6E-4540-A940-E3F07424E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679" y="2429764"/>
              <a:ext cx="7795936" cy="2667231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976AE5C-CFFE-451A-A6E2-D9B7DF874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48855" y="3551920"/>
              <a:ext cx="5688632" cy="1135478"/>
            </a:xfrm>
            <a:prstGeom prst="rect">
              <a:avLst/>
            </a:prstGeom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A67F5F71-9B2D-487D-AC25-15D413EA3AFE}"/>
              </a:ext>
            </a:extLst>
          </p:cNvPr>
          <p:cNvSpPr/>
          <p:nvPr/>
        </p:nvSpPr>
        <p:spPr>
          <a:xfrm>
            <a:off x="679996" y="5085749"/>
            <a:ext cx="6429375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ArialMT"/>
              </a:rPr>
              <a:t>Hash retrieval :</a:t>
            </a:r>
            <a:br>
              <a:rPr lang="en-US" altLang="zh-CN" sz="2000" dirty="0">
                <a:solidFill>
                  <a:srgbClr val="000000"/>
                </a:solidFill>
                <a:latin typeface="ArialMT"/>
              </a:rPr>
            </a:br>
            <a:r>
              <a:rPr lang="en-US" altLang="zh-CN" dirty="0">
                <a:solidFill>
                  <a:srgbClr val="000000"/>
                </a:solidFill>
                <a:latin typeface="ArialMT"/>
              </a:rPr>
              <a:t>1. Use hashing function to compute index;</a:t>
            </a:r>
            <a:br>
              <a:rPr lang="en-US" altLang="zh-CN" dirty="0">
                <a:solidFill>
                  <a:srgbClr val="000000"/>
                </a:solidFill>
                <a:latin typeface="ArialMT"/>
              </a:rPr>
            </a:br>
            <a:r>
              <a:rPr lang="en-US" altLang="zh-CN" dirty="0">
                <a:solidFill>
                  <a:srgbClr val="000000"/>
                </a:solidFill>
                <a:latin typeface="ArialMT"/>
              </a:rPr>
              <a:t>2. Search in array element to see if there is a match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757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PASSING_SCORE" val="100.000000"/>
  <p:tag name="ISPRING_PRESENTATION_TITLE" val="bt185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自定义设计方案">
  <a:themeElements>
    <a:clrScheme name="自定义 11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66CA3"/>
      </a:accent1>
      <a:accent2>
        <a:srgbClr val="46B9D0"/>
      </a:accent2>
      <a:accent3>
        <a:srgbClr val="166CA3"/>
      </a:accent3>
      <a:accent4>
        <a:srgbClr val="46B9D0"/>
      </a:accent4>
      <a:accent5>
        <a:srgbClr val="166CA3"/>
      </a:accent5>
      <a:accent6>
        <a:srgbClr val="46B9D0"/>
      </a:accent6>
      <a:hlink>
        <a:srgbClr val="166CA3"/>
      </a:hlink>
      <a:folHlink>
        <a:srgbClr val="46B9D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586</Words>
  <Application>Microsoft Office PowerPoint</Application>
  <PresentationFormat>自定义</PresentationFormat>
  <Paragraphs>145</Paragraphs>
  <Slides>16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ArialMT</vt:lpstr>
      <vt:lpstr>宋体</vt:lpstr>
      <vt:lpstr>微软雅黑</vt:lpstr>
      <vt:lpstr>Arial</vt:lpstr>
      <vt:lpstr>Calibri</vt:lpstr>
      <vt:lpstr>Calibri Light</vt:lpstr>
      <vt:lpstr>Consolas</vt:lpstr>
      <vt:lpstr>Times New Roman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bt185</dc:title>
  <dc:creator/>
  <cp:lastModifiedBy/>
  <cp:revision>1</cp:revision>
  <dcterms:created xsi:type="dcterms:W3CDTF">2016-11-27T15:39:40Z</dcterms:created>
  <dcterms:modified xsi:type="dcterms:W3CDTF">2019-04-11T08:40:16Z</dcterms:modified>
</cp:coreProperties>
</file>